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61" r:id="rId6"/>
    <p:sldId id="259" r:id="rId7"/>
    <p:sldId id="262" r:id="rId8"/>
    <p:sldId id="263" r:id="rId9"/>
    <p:sldId id="264" r:id="rId10"/>
    <p:sldId id="265" r:id="rId11"/>
    <p:sldId id="266"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08" d="100"/>
          <a:sy n="108" d="100"/>
        </p:scale>
        <p:origin x="7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B125-2F04-85CC-B9E4-859AD27DD3DF}"/>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TITLE</a:t>
            </a:r>
            <a:endParaRPr lang="en-GB" dirty="0"/>
          </a:p>
        </p:txBody>
      </p:sp>
      <p:sp>
        <p:nvSpPr>
          <p:cNvPr id="3" name="Subtitle 2">
            <a:extLst>
              <a:ext uri="{FF2B5EF4-FFF2-40B4-BE49-F238E27FC236}">
                <a16:creationId xmlns:a16="http://schemas.microsoft.com/office/drawing/2014/main" id="{968CF164-6A92-3964-A2E5-CD439A60E8D6}"/>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4" name="Date Placeholder 3">
            <a:extLst>
              <a:ext uri="{FF2B5EF4-FFF2-40B4-BE49-F238E27FC236}">
                <a16:creationId xmlns:a16="http://schemas.microsoft.com/office/drawing/2014/main" id="{CF666AE8-A5E4-529C-376D-A7F21A81DCA8}"/>
              </a:ext>
            </a:extLst>
          </p:cNvPr>
          <p:cNvSpPr>
            <a:spLocks noGrp="1"/>
          </p:cNvSpPr>
          <p:nvPr>
            <p:ph type="dt" sz="half" idx="10"/>
          </p:nvPr>
        </p:nvSpPr>
        <p:spPr/>
        <p:txBody>
          <a:bodyPr/>
          <a:lstStyle/>
          <a:p>
            <a:fld id="{6670FE10-F406-47AF-8AE1-E9BA4C7E25F2}" type="datetimeFigureOut">
              <a:rPr lang="en-GB" smtClean="0"/>
              <a:t>24/05/2023</a:t>
            </a:fld>
            <a:endParaRPr lang="en-GB" dirty="0"/>
          </a:p>
        </p:txBody>
      </p:sp>
      <p:sp>
        <p:nvSpPr>
          <p:cNvPr id="5" name="Footer Placeholder 4">
            <a:extLst>
              <a:ext uri="{FF2B5EF4-FFF2-40B4-BE49-F238E27FC236}">
                <a16:creationId xmlns:a16="http://schemas.microsoft.com/office/drawing/2014/main" id="{C631255B-22D2-BFD0-6E2B-2CB909435FC6}"/>
              </a:ext>
            </a:extLst>
          </p:cNvPr>
          <p:cNvSpPr>
            <a:spLocks noGrp="1"/>
          </p:cNvSpPr>
          <p:nvPr>
            <p:ph type="ftr" sz="quarter" idx="11"/>
          </p:nvPr>
        </p:nvSpPr>
        <p:spPr/>
        <p:txBody>
          <a:bodyPr/>
          <a:lstStyle/>
          <a:p>
            <a:r>
              <a:rPr lang="en-GB" dirty="0"/>
              <a:t>SOLELY FOR PURPOSES OF FORAGE WORK EXPERIENCE</a:t>
            </a:r>
          </a:p>
        </p:txBody>
      </p:sp>
      <p:sp>
        <p:nvSpPr>
          <p:cNvPr id="6" name="Slide Number Placeholder 5">
            <a:extLst>
              <a:ext uri="{FF2B5EF4-FFF2-40B4-BE49-F238E27FC236}">
                <a16:creationId xmlns:a16="http://schemas.microsoft.com/office/drawing/2014/main" id="{8B6AC3F9-8084-22E7-D885-8B98F38D04B0}"/>
              </a:ext>
            </a:extLst>
          </p:cNvPr>
          <p:cNvSpPr>
            <a:spLocks noGrp="1"/>
          </p:cNvSpPr>
          <p:nvPr>
            <p:ph type="sldNum" sz="quarter" idx="12"/>
          </p:nvPr>
        </p:nvSpPr>
        <p:spPr/>
        <p:txBody>
          <a:bodyPr/>
          <a:lstStyle/>
          <a:p>
            <a:fld id="{537AB4F7-4BD9-43F1-95BD-EA19DB6F96FE}" type="slidenum">
              <a:rPr lang="en-GB" smtClean="0"/>
              <a:t>‹#›</a:t>
            </a:fld>
            <a:endParaRPr lang="en-GB" dirty="0"/>
          </a:p>
        </p:txBody>
      </p:sp>
      <p:sp>
        <p:nvSpPr>
          <p:cNvPr id="7" name="Footer Placeholder 4">
            <a:extLst>
              <a:ext uri="{FF2B5EF4-FFF2-40B4-BE49-F238E27FC236}">
                <a16:creationId xmlns:a16="http://schemas.microsoft.com/office/drawing/2014/main" id="{34687BFD-2914-5915-09E8-574865A5731A}"/>
              </a:ext>
            </a:extLst>
          </p:cNvPr>
          <p:cNvSpPr txBox="1">
            <a:spLocks/>
          </p:cNvSpPr>
          <p:nvPr userDrawn="1"/>
        </p:nvSpPr>
        <p:spPr>
          <a:xfrm>
            <a:off x="4038600" y="20796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SOLELY FOR PURPOSES OF FORAGE WORK EXPERIENCE</a:t>
            </a:r>
            <a:endParaRPr lang="en-GB" dirty="0"/>
          </a:p>
        </p:txBody>
      </p:sp>
    </p:spTree>
    <p:extLst>
      <p:ext uri="{BB962C8B-B14F-4D97-AF65-F5344CB8AC3E}">
        <p14:creationId xmlns:p14="http://schemas.microsoft.com/office/powerpoint/2010/main" val="134896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7736-4A28-81E7-C82E-E08B9124291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BF6A39-8901-64F9-CB89-5DEDADC71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DCAC13-CEF5-615F-7188-2FF616782B18}"/>
              </a:ext>
            </a:extLst>
          </p:cNvPr>
          <p:cNvSpPr>
            <a:spLocks noGrp="1"/>
          </p:cNvSpPr>
          <p:nvPr>
            <p:ph type="dt" sz="half" idx="10"/>
          </p:nvPr>
        </p:nvSpPr>
        <p:spPr/>
        <p:txBody>
          <a:bodyPr/>
          <a:lstStyle/>
          <a:p>
            <a:fld id="{6670FE10-F406-47AF-8AE1-E9BA4C7E25F2}" type="datetimeFigureOut">
              <a:rPr lang="en-GB" smtClean="0"/>
              <a:t>24/05/2023</a:t>
            </a:fld>
            <a:endParaRPr lang="en-GB"/>
          </a:p>
        </p:txBody>
      </p:sp>
      <p:sp>
        <p:nvSpPr>
          <p:cNvPr id="5" name="Footer Placeholder 4">
            <a:extLst>
              <a:ext uri="{FF2B5EF4-FFF2-40B4-BE49-F238E27FC236}">
                <a16:creationId xmlns:a16="http://schemas.microsoft.com/office/drawing/2014/main" id="{12A0B23E-BB41-954A-D844-68F59222D9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1B89A1-9BF9-CB79-4981-4A057B60A758}"/>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517234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33CEA5-A5BC-42F6-9417-DE058EAF38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B20003-77E7-76F4-127A-9FAD2038EF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F2C76B-2410-6DF5-E769-3F1375B9F60C}"/>
              </a:ext>
            </a:extLst>
          </p:cNvPr>
          <p:cNvSpPr>
            <a:spLocks noGrp="1"/>
          </p:cNvSpPr>
          <p:nvPr>
            <p:ph type="dt" sz="half" idx="10"/>
          </p:nvPr>
        </p:nvSpPr>
        <p:spPr/>
        <p:txBody>
          <a:bodyPr/>
          <a:lstStyle/>
          <a:p>
            <a:fld id="{6670FE10-F406-47AF-8AE1-E9BA4C7E25F2}" type="datetimeFigureOut">
              <a:rPr lang="en-GB" smtClean="0"/>
              <a:t>24/05/2023</a:t>
            </a:fld>
            <a:endParaRPr lang="en-GB"/>
          </a:p>
        </p:txBody>
      </p:sp>
      <p:sp>
        <p:nvSpPr>
          <p:cNvPr id="5" name="Footer Placeholder 4">
            <a:extLst>
              <a:ext uri="{FF2B5EF4-FFF2-40B4-BE49-F238E27FC236}">
                <a16:creationId xmlns:a16="http://schemas.microsoft.com/office/drawing/2014/main" id="{989A810E-232E-6F62-BDC3-DA16DA4EE1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09F2B8-DDB4-2806-89D5-BFB2856E1266}"/>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34492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96570-1523-0FD3-BC20-287B4073C6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0B1C4E-5C84-9734-9EE1-BF86FB5C5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56992-9D89-2C0C-4C2C-BAE80A944102}"/>
              </a:ext>
            </a:extLst>
          </p:cNvPr>
          <p:cNvSpPr>
            <a:spLocks noGrp="1"/>
          </p:cNvSpPr>
          <p:nvPr>
            <p:ph type="dt" sz="half" idx="10"/>
          </p:nvPr>
        </p:nvSpPr>
        <p:spPr/>
        <p:txBody>
          <a:bodyPr/>
          <a:lstStyle/>
          <a:p>
            <a:fld id="{6670FE10-F406-47AF-8AE1-E9BA4C7E25F2}" type="datetimeFigureOut">
              <a:rPr lang="en-GB" smtClean="0"/>
              <a:t>24/05/2023</a:t>
            </a:fld>
            <a:endParaRPr lang="en-GB"/>
          </a:p>
        </p:txBody>
      </p:sp>
      <p:sp>
        <p:nvSpPr>
          <p:cNvPr id="5" name="Footer Placeholder 4">
            <a:extLst>
              <a:ext uri="{FF2B5EF4-FFF2-40B4-BE49-F238E27FC236}">
                <a16:creationId xmlns:a16="http://schemas.microsoft.com/office/drawing/2014/main" id="{74DFFCB4-8863-0CCB-49C4-B6B7CD564D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6F401C-D4D3-3500-4073-E532BD9F1FD6}"/>
              </a:ext>
            </a:extLst>
          </p:cNvPr>
          <p:cNvSpPr>
            <a:spLocks noGrp="1"/>
          </p:cNvSpPr>
          <p:nvPr>
            <p:ph type="sldNum" sz="quarter" idx="12"/>
          </p:nvPr>
        </p:nvSpPr>
        <p:spPr/>
        <p:txBody>
          <a:bodyPr/>
          <a:lstStyle/>
          <a:p>
            <a:fld id="{537AB4F7-4BD9-43F1-95BD-EA19DB6F96FE}" type="slidenum">
              <a:rPr lang="en-GB" smtClean="0"/>
              <a:t>‹#›</a:t>
            </a:fld>
            <a:endParaRPr lang="en-GB"/>
          </a:p>
        </p:txBody>
      </p:sp>
      <p:sp>
        <p:nvSpPr>
          <p:cNvPr id="7" name="Footer Placeholder 4">
            <a:extLst>
              <a:ext uri="{FF2B5EF4-FFF2-40B4-BE49-F238E27FC236}">
                <a16:creationId xmlns:a16="http://schemas.microsoft.com/office/drawing/2014/main" id="{844B232F-D5B6-DEFE-8440-A43739EF1CB4}"/>
              </a:ext>
            </a:extLst>
          </p:cNvPr>
          <p:cNvSpPr txBox="1">
            <a:spLocks/>
          </p:cNvSpPr>
          <p:nvPr userDrawn="1"/>
        </p:nvSpPr>
        <p:spPr>
          <a:xfrm>
            <a:off x="4038600" y="-1725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SOLELY FOR PURPOSES OF FORAGE WORK EXPERIENCE</a:t>
            </a:r>
            <a:endParaRPr lang="en-GB" dirty="0"/>
          </a:p>
        </p:txBody>
      </p:sp>
    </p:spTree>
    <p:extLst>
      <p:ext uri="{BB962C8B-B14F-4D97-AF65-F5344CB8AC3E}">
        <p14:creationId xmlns:p14="http://schemas.microsoft.com/office/powerpoint/2010/main" val="49441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419F-3AA8-7780-4AB2-0778AAAFC2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210246-D5F0-A37C-2B2C-D6A6D3CB30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42C001-3FCB-0E6B-9E1F-20622B91CBC3}"/>
              </a:ext>
            </a:extLst>
          </p:cNvPr>
          <p:cNvSpPr>
            <a:spLocks noGrp="1"/>
          </p:cNvSpPr>
          <p:nvPr>
            <p:ph type="dt" sz="half" idx="10"/>
          </p:nvPr>
        </p:nvSpPr>
        <p:spPr/>
        <p:txBody>
          <a:bodyPr/>
          <a:lstStyle/>
          <a:p>
            <a:fld id="{6670FE10-F406-47AF-8AE1-E9BA4C7E25F2}" type="datetimeFigureOut">
              <a:rPr lang="en-GB" smtClean="0"/>
              <a:t>24/05/2023</a:t>
            </a:fld>
            <a:endParaRPr lang="en-GB"/>
          </a:p>
        </p:txBody>
      </p:sp>
      <p:sp>
        <p:nvSpPr>
          <p:cNvPr id="5" name="Footer Placeholder 4">
            <a:extLst>
              <a:ext uri="{FF2B5EF4-FFF2-40B4-BE49-F238E27FC236}">
                <a16:creationId xmlns:a16="http://schemas.microsoft.com/office/drawing/2014/main" id="{B80F9F14-D78E-F738-AB9A-82903D4180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A85AB1-BB89-8FEB-4B9B-6D47D0A3306D}"/>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102610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D90D2-E4BE-3BAB-80D6-46034DFB31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E216A8-1C74-E2BB-5D51-9570321347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482CC0D-CA4E-02C7-076E-55D511571A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0BDE4EC-111C-93BE-1438-6CDC2E8FCC78}"/>
              </a:ext>
            </a:extLst>
          </p:cNvPr>
          <p:cNvSpPr>
            <a:spLocks noGrp="1"/>
          </p:cNvSpPr>
          <p:nvPr>
            <p:ph type="dt" sz="half" idx="10"/>
          </p:nvPr>
        </p:nvSpPr>
        <p:spPr/>
        <p:txBody>
          <a:bodyPr/>
          <a:lstStyle/>
          <a:p>
            <a:fld id="{6670FE10-F406-47AF-8AE1-E9BA4C7E25F2}" type="datetimeFigureOut">
              <a:rPr lang="en-GB" smtClean="0"/>
              <a:t>24/05/2023</a:t>
            </a:fld>
            <a:endParaRPr lang="en-GB"/>
          </a:p>
        </p:txBody>
      </p:sp>
      <p:sp>
        <p:nvSpPr>
          <p:cNvPr id="6" name="Footer Placeholder 5">
            <a:extLst>
              <a:ext uri="{FF2B5EF4-FFF2-40B4-BE49-F238E27FC236}">
                <a16:creationId xmlns:a16="http://schemas.microsoft.com/office/drawing/2014/main" id="{ABE612E8-024B-A8EE-5D52-CE4D6B315C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8136DD-9F31-209F-5224-7E8DA5ED84DF}"/>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231906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AF4E-854C-2F13-E1E3-1FCD814C36C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F20CA3-8962-ED78-5627-E2AFD1FA8C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DFED54-B3EB-EDCE-24C1-E05D0B1AAE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DB824DE-EEE0-3583-344D-DEB814DF9A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C3C5AD-D28A-542C-CF9F-7650793A38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BCFE2E4-8192-9EA2-4489-80F4A15EFB6B}"/>
              </a:ext>
            </a:extLst>
          </p:cNvPr>
          <p:cNvSpPr>
            <a:spLocks noGrp="1"/>
          </p:cNvSpPr>
          <p:nvPr>
            <p:ph type="dt" sz="half" idx="10"/>
          </p:nvPr>
        </p:nvSpPr>
        <p:spPr/>
        <p:txBody>
          <a:bodyPr/>
          <a:lstStyle/>
          <a:p>
            <a:fld id="{6670FE10-F406-47AF-8AE1-E9BA4C7E25F2}" type="datetimeFigureOut">
              <a:rPr lang="en-GB" smtClean="0"/>
              <a:t>24/05/2023</a:t>
            </a:fld>
            <a:endParaRPr lang="en-GB"/>
          </a:p>
        </p:txBody>
      </p:sp>
      <p:sp>
        <p:nvSpPr>
          <p:cNvPr id="8" name="Footer Placeholder 7">
            <a:extLst>
              <a:ext uri="{FF2B5EF4-FFF2-40B4-BE49-F238E27FC236}">
                <a16:creationId xmlns:a16="http://schemas.microsoft.com/office/drawing/2014/main" id="{0124C7DB-3AF1-24E1-DCBE-207B96CA5B3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0FA5518-D3AE-F720-2BE0-3F9DB2DFA9EF}"/>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4105295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8F10-4EB4-0C0F-03BF-F531D235ADC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1CEF92-A5CC-B946-CAFC-8C36EB5A1CA9}"/>
              </a:ext>
            </a:extLst>
          </p:cNvPr>
          <p:cNvSpPr>
            <a:spLocks noGrp="1"/>
          </p:cNvSpPr>
          <p:nvPr>
            <p:ph type="dt" sz="half" idx="10"/>
          </p:nvPr>
        </p:nvSpPr>
        <p:spPr/>
        <p:txBody>
          <a:bodyPr/>
          <a:lstStyle/>
          <a:p>
            <a:fld id="{6670FE10-F406-47AF-8AE1-E9BA4C7E25F2}" type="datetimeFigureOut">
              <a:rPr lang="en-GB" smtClean="0"/>
              <a:t>24/05/2023</a:t>
            </a:fld>
            <a:endParaRPr lang="en-GB"/>
          </a:p>
        </p:txBody>
      </p:sp>
      <p:sp>
        <p:nvSpPr>
          <p:cNvPr id="4" name="Footer Placeholder 3">
            <a:extLst>
              <a:ext uri="{FF2B5EF4-FFF2-40B4-BE49-F238E27FC236}">
                <a16:creationId xmlns:a16="http://schemas.microsoft.com/office/drawing/2014/main" id="{79B0AED2-981A-D1A1-3051-5903B7A7770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0C34D5F-9056-9555-8436-92D63EF82CE5}"/>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1815160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30EC6A-6AD6-AA45-F17C-03F69F0BC0B1}"/>
              </a:ext>
            </a:extLst>
          </p:cNvPr>
          <p:cNvSpPr>
            <a:spLocks noGrp="1"/>
          </p:cNvSpPr>
          <p:nvPr>
            <p:ph type="dt" sz="half" idx="10"/>
          </p:nvPr>
        </p:nvSpPr>
        <p:spPr/>
        <p:txBody>
          <a:bodyPr/>
          <a:lstStyle/>
          <a:p>
            <a:fld id="{6670FE10-F406-47AF-8AE1-E9BA4C7E25F2}" type="datetimeFigureOut">
              <a:rPr lang="en-GB" smtClean="0"/>
              <a:t>24/05/2023</a:t>
            </a:fld>
            <a:endParaRPr lang="en-GB"/>
          </a:p>
        </p:txBody>
      </p:sp>
      <p:sp>
        <p:nvSpPr>
          <p:cNvPr id="3" name="Footer Placeholder 2">
            <a:extLst>
              <a:ext uri="{FF2B5EF4-FFF2-40B4-BE49-F238E27FC236}">
                <a16:creationId xmlns:a16="http://schemas.microsoft.com/office/drawing/2014/main" id="{4CE86569-C17C-085A-6CBC-D1C4A1862C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D85FA6-E886-1316-E77C-F547D63906B5}"/>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289950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938B-5BC3-3F7E-C07B-69D210458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BA5A36E-54F8-095F-63F4-D35F0CEA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E133D28-5C98-8AD3-E53B-B46BC56EF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D2A4C-20E2-A896-97ED-F88A7A2385FF}"/>
              </a:ext>
            </a:extLst>
          </p:cNvPr>
          <p:cNvSpPr>
            <a:spLocks noGrp="1"/>
          </p:cNvSpPr>
          <p:nvPr>
            <p:ph type="dt" sz="half" idx="10"/>
          </p:nvPr>
        </p:nvSpPr>
        <p:spPr/>
        <p:txBody>
          <a:bodyPr/>
          <a:lstStyle/>
          <a:p>
            <a:fld id="{6670FE10-F406-47AF-8AE1-E9BA4C7E25F2}" type="datetimeFigureOut">
              <a:rPr lang="en-GB" smtClean="0"/>
              <a:t>24/05/2023</a:t>
            </a:fld>
            <a:endParaRPr lang="en-GB"/>
          </a:p>
        </p:txBody>
      </p:sp>
      <p:sp>
        <p:nvSpPr>
          <p:cNvPr id="6" name="Footer Placeholder 5">
            <a:extLst>
              <a:ext uri="{FF2B5EF4-FFF2-40B4-BE49-F238E27FC236}">
                <a16:creationId xmlns:a16="http://schemas.microsoft.com/office/drawing/2014/main" id="{ED56FC89-B6CF-07FC-4053-C9A2B6E437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B4ECD2-23D6-A678-D6E6-CC8E80A4100C}"/>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2702068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62C0-B9AF-01E3-3121-5E4CEC4565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01E6429-9B79-A736-0B9D-B13183DAC6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38859E1-EE15-4687-0846-74724C476E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76135-5B72-1EEF-F390-24A30E0C2784}"/>
              </a:ext>
            </a:extLst>
          </p:cNvPr>
          <p:cNvSpPr>
            <a:spLocks noGrp="1"/>
          </p:cNvSpPr>
          <p:nvPr>
            <p:ph type="dt" sz="half" idx="10"/>
          </p:nvPr>
        </p:nvSpPr>
        <p:spPr/>
        <p:txBody>
          <a:bodyPr/>
          <a:lstStyle/>
          <a:p>
            <a:fld id="{6670FE10-F406-47AF-8AE1-E9BA4C7E25F2}" type="datetimeFigureOut">
              <a:rPr lang="en-GB" smtClean="0"/>
              <a:t>24/05/2023</a:t>
            </a:fld>
            <a:endParaRPr lang="en-GB"/>
          </a:p>
        </p:txBody>
      </p:sp>
      <p:sp>
        <p:nvSpPr>
          <p:cNvPr id="6" name="Footer Placeholder 5">
            <a:extLst>
              <a:ext uri="{FF2B5EF4-FFF2-40B4-BE49-F238E27FC236}">
                <a16:creationId xmlns:a16="http://schemas.microsoft.com/office/drawing/2014/main" id="{35886E81-CAA3-CA1B-34FD-D779E0A78C4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CACC89-7C0E-4493-8D29-3D8652C25C7A}"/>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3687116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2A5E74-E7EA-A582-FEFF-7E8B6526EA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F34B22-10EC-C970-0CA4-B2EEE5D446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568B27-F4D1-8804-8F24-49F4B5CF6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0FE10-F406-47AF-8AE1-E9BA4C7E25F2}" type="datetimeFigureOut">
              <a:rPr lang="en-GB" smtClean="0"/>
              <a:t>24/05/2023</a:t>
            </a:fld>
            <a:endParaRPr lang="en-GB"/>
          </a:p>
        </p:txBody>
      </p:sp>
      <p:sp>
        <p:nvSpPr>
          <p:cNvPr id="5" name="Footer Placeholder 4">
            <a:extLst>
              <a:ext uri="{FF2B5EF4-FFF2-40B4-BE49-F238E27FC236}">
                <a16:creationId xmlns:a16="http://schemas.microsoft.com/office/drawing/2014/main" id="{0FE3C49D-7C0D-DBB2-ECF5-D83556B865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8EB63AB-DEAA-1B23-7F83-4CF51358DA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7AB4F7-4BD9-43F1-95BD-EA19DB6F96FE}" type="slidenum">
              <a:rPr lang="en-GB" smtClean="0"/>
              <a:t>‹#›</a:t>
            </a:fld>
            <a:endParaRPr lang="en-GB"/>
          </a:p>
        </p:txBody>
      </p:sp>
    </p:spTree>
    <p:extLst>
      <p:ext uri="{BB962C8B-B14F-4D97-AF65-F5344CB8AC3E}">
        <p14:creationId xmlns:p14="http://schemas.microsoft.com/office/powerpoint/2010/main" val="1381736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CD4D-82A1-5AD0-053C-2CF73DA5B647}"/>
              </a:ext>
            </a:extLst>
          </p:cNvPr>
          <p:cNvSpPr>
            <a:spLocks noGrp="1"/>
          </p:cNvSpPr>
          <p:nvPr>
            <p:ph type="ctrTitle"/>
          </p:nvPr>
        </p:nvSpPr>
        <p:spPr>
          <a:xfrm>
            <a:off x="1524000" y="1668628"/>
            <a:ext cx="9144000" cy="2387600"/>
          </a:xfrm>
        </p:spPr>
        <p:txBody>
          <a:bodyPr>
            <a:normAutofit fontScale="90000"/>
          </a:bodyPr>
          <a:lstStyle/>
          <a:p>
            <a:br>
              <a:rPr lang="en-PH" dirty="0"/>
            </a:br>
            <a:r>
              <a:rPr lang="en-PH" b="0" i="0" dirty="0">
                <a:solidFill>
                  <a:srgbClr val="374151"/>
                </a:solidFill>
                <a:effectLst/>
                <a:latin typeface="Söhne"/>
              </a:rPr>
              <a:t>Skytrax Review Analysis: Unleashing Sentiment Insights from Airline Feedback</a:t>
            </a:r>
            <a:endParaRPr lang="en-GB" dirty="0"/>
          </a:p>
        </p:txBody>
      </p:sp>
      <p:sp>
        <p:nvSpPr>
          <p:cNvPr id="3" name="Subtitle 2">
            <a:extLst>
              <a:ext uri="{FF2B5EF4-FFF2-40B4-BE49-F238E27FC236}">
                <a16:creationId xmlns:a16="http://schemas.microsoft.com/office/drawing/2014/main" id="{7730DC87-B7BC-1B7B-AB86-8B0F1FACBC23}"/>
              </a:ext>
            </a:extLst>
          </p:cNvPr>
          <p:cNvSpPr>
            <a:spLocks noGrp="1"/>
          </p:cNvSpPr>
          <p:nvPr>
            <p:ph type="subTitle" idx="1"/>
          </p:nvPr>
        </p:nvSpPr>
        <p:spPr>
          <a:xfrm>
            <a:off x="1524000" y="4148303"/>
            <a:ext cx="9144000" cy="1655762"/>
          </a:xfrm>
        </p:spPr>
        <p:txBody>
          <a:bodyPr/>
          <a:lstStyle/>
          <a:p>
            <a:r>
              <a:rPr lang="en-GB" dirty="0"/>
              <a:t>By Christian De Los Santos</a:t>
            </a:r>
          </a:p>
        </p:txBody>
      </p:sp>
    </p:spTree>
    <p:extLst>
      <p:ext uri="{BB962C8B-B14F-4D97-AF65-F5344CB8AC3E}">
        <p14:creationId xmlns:p14="http://schemas.microsoft.com/office/powerpoint/2010/main" val="1492306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7745-35CC-B72B-10C2-1FB77174E98B}"/>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8738AE72-9D29-ED6E-709F-E7EC0EC3B5C1}"/>
              </a:ext>
            </a:extLst>
          </p:cNvPr>
          <p:cNvSpPr>
            <a:spLocks noGrp="1"/>
          </p:cNvSpPr>
          <p:nvPr>
            <p:ph idx="1"/>
          </p:nvPr>
        </p:nvSpPr>
        <p:spPr/>
        <p:txBody>
          <a:bodyPr/>
          <a:lstStyle/>
          <a:p>
            <a:pPr marL="0" indent="0">
              <a:buNone/>
            </a:pPr>
            <a:r>
              <a:rPr lang="en-US" dirty="0"/>
              <a:t>Positive </a:t>
            </a:r>
            <a:r>
              <a:rPr lang="en-US" dirty="0" err="1"/>
              <a:t>Wordcloud</a:t>
            </a:r>
            <a:endParaRPr lang="en-US" dirty="0"/>
          </a:p>
        </p:txBody>
      </p:sp>
      <p:pic>
        <p:nvPicPr>
          <p:cNvPr id="4" name="Picture 3">
            <a:extLst>
              <a:ext uri="{FF2B5EF4-FFF2-40B4-BE49-F238E27FC236}">
                <a16:creationId xmlns:a16="http://schemas.microsoft.com/office/drawing/2014/main" id="{A52F0317-07FD-452F-34B2-00C47B60E77B}"/>
              </a:ext>
            </a:extLst>
          </p:cNvPr>
          <p:cNvPicPr>
            <a:picLocks noChangeAspect="1"/>
          </p:cNvPicPr>
          <p:nvPr/>
        </p:nvPicPr>
        <p:blipFill>
          <a:blip r:embed="rId2"/>
          <a:stretch>
            <a:fillRect/>
          </a:stretch>
        </p:blipFill>
        <p:spPr>
          <a:xfrm>
            <a:off x="2209800" y="2272762"/>
            <a:ext cx="7772400" cy="4039138"/>
          </a:xfrm>
          <a:prstGeom prst="rect">
            <a:avLst/>
          </a:prstGeom>
        </p:spPr>
      </p:pic>
    </p:spTree>
    <p:extLst>
      <p:ext uri="{BB962C8B-B14F-4D97-AF65-F5344CB8AC3E}">
        <p14:creationId xmlns:p14="http://schemas.microsoft.com/office/powerpoint/2010/main" val="115063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7745-35CC-B72B-10C2-1FB77174E98B}"/>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8738AE72-9D29-ED6E-709F-E7EC0EC3B5C1}"/>
              </a:ext>
            </a:extLst>
          </p:cNvPr>
          <p:cNvSpPr>
            <a:spLocks noGrp="1"/>
          </p:cNvSpPr>
          <p:nvPr>
            <p:ph idx="1"/>
          </p:nvPr>
        </p:nvSpPr>
        <p:spPr/>
        <p:txBody>
          <a:bodyPr/>
          <a:lstStyle/>
          <a:p>
            <a:r>
              <a:rPr lang="en-US" dirty="0"/>
              <a:t>Negative </a:t>
            </a:r>
            <a:r>
              <a:rPr lang="en-US" dirty="0" err="1"/>
              <a:t>Wordcloud</a:t>
            </a:r>
            <a:endParaRPr lang="en-US" dirty="0"/>
          </a:p>
        </p:txBody>
      </p:sp>
      <p:pic>
        <p:nvPicPr>
          <p:cNvPr id="4" name="Picture 3">
            <a:extLst>
              <a:ext uri="{FF2B5EF4-FFF2-40B4-BE49-F238E27FC236}">
                <a16:creationId xmlns:a16="http://schemas.microsoft.com/office/drawing/2014/main" id="{43FDD524-B355-9746-8499-D2443D90EBD1}"/>
              </a:ext>
            </a:extLst>
          </p:cNvPr>
          <p:cNvPicPr>
            <a:picLocks noChangeAspect="1"/>
          </p:cNvPicPr>
          <p:nvPr/>
        </p:nvPicPr>
        <p:blipFill>
          <a:blip r:embed="rId2"/>
          <a:stretch>
            <a:fillRect/>
          </a:stretch>
        </p:blipFill>
        <p:spPr>
          <a:xfrm>
            <a:off x="2209800" y="2206889"/>
            <a:ext cx="7772400" cy="3970074"/>
          </a:xfrm>
          <a:prstGeom prst="rect">
            <a:avLst/>
          </a:prstGeom>
        </p:spPr>
      </p:pic>
    </p:spTree>
    <p:extLst>
      <p:ext uri="{BB962C8B-B14F-4D97-AF65-F5344CB8AC3E}">
        <p14:creationId xmlns:p14="http://schemas.microsoft.com/office/powerpoint/2010/main" val="1771350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7745-35CC-B72B-10C2-1FB77174E98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47671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ADD12-D653-7463-3EAD-70846DE1F2CC}"/>
              </a:ext>
            </a:extLst>
          </p:cNvPr>
          <p:cNvSpPr>
            <a:spLocks noGrp="1"/>
          </p:cNvSpPr>
          <p:nvPr>
            <p:ph type="title"/>
          </p:nvPr>
        </p:nvSpPr>
        <p:spPr/>
        <p:txBody>
          <a:bodyPr/>
          <a:lstStyle/>
          <a:p>
            <a:r>
              <a:rPr lang="en-GB" dirty="0"/>
              <a:t>WEB SCRAPING</a:t>
            </a:r>
          </a:p>
        </p:txBody>
      </p:sp>
      <p:pic>
        <p:nvPicPr>
          <p:cNvPr id="4" name="Content Placeholder 3">
            <a:extLst>
              <a:ext uri="{FF2B5EF4-FFF2-40B4-BE49-F238E27FC236}">
                <a16:creationId xmlns:a16="http://schemas.microsoft.com/office/drawing/2014/main" id="{701C5C5B-8B96-D58D-C25E-EDAF416BDDCB}"/>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1911081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651D-536A-6E3B-B114-2362544806C5}"/>
              </a:ext>
            </a:extLst>
          </p:cNvPr>
          <p:cNvSpPr>
            <a:spLocks noGrp="1"/>
          </p:cNvSpPr>
          <p:nvPr>
            <p:ph type="title"/>
          </p:nvPr>
        </p:nvSpPr>
        <p:spPr/>
        <p:txBody>
          <a:bodyPr/>
          <a:lstStyle/>
          <a:p>
            <a:r>
              <a:rPr lang="en-US" dirty="0"/>
              <a:t>DATA PREPROCESSING</a:t>
            </a:r>
          </a:p>
        </p:txBody>
      </p:sp>
      <p:sp>
        <p:nvSpPr>
          <p:cNvPr id="10" name="Content Placeholder 9">
            <a:extLst>
              <a:ext uri="{FF2B5EF4-FFF2-40B4-BE49-F238E27FC236}">
                <a16:creationId xmlns:a16="http://schemas.microsoft.com/office/drawing/2014/main" id="{15C81982-0505-B038-650C-11FCCCEE10DD}"/>
              </a:ext>
            </a:extLst>
          </p:cNvPr>
          <p:cNvSpPr>
            <a:spLocks noGrp="1"/>
          </p:cNvSpPr>
          <p:nvPr>
            <p:ph idx="1"/>
          </p:nvPr>
        </p:nvSpPr>
        <p:spPr/>
        <p:txBody>
          <a:bodyPr>
            <a:normAutofit fontScale="70000" lnSpcReduction="20000"/>
          </a:bodyPr>
          <a:lstStyle/>
          <a:p>
            <a:pPr marL="0" indent="0">
              <a:buNone/>
            </a:pPr>
            <a:br>
              <a:rPr lang="en-US" dirty="0"/>
            </a:br>
            <a:r>
              <a:rPr lang="en-US" dirty="0"/>
              <a:t>Text cleaning is a vital preprocessing step that involves removing unnecessary elements from the text, such as URLs, usernames, punctuation, numbers, and emojis, to refine the data. By eliminating these elements and performing tasks like lemmatization and removing </a:t>
            </a:r>
            <a:r>
              <a:rPr lang="en-US" dirty="0" err="1"/>
              <a:t>stopwords</a:t>
            </a:r>
            <a:r>
              <a:rPr lang="en-US" dirty="0"/>
              <a:t>, the text becomes more suitable for analysis and interpretation.</a:t>
            </a:r>
          </a:p>
          <a:p>
            <a:pPr marL="0" indent="0">
              <a:buNone/>
            </a:pPr>
            <a:endParaRPr lang="en-US" dirty="0"/>
          </a:p>
          <a:p>
            <a:r>
              <a:rPr lang="en-US" dirty="0"/>
              <a:t>Remove extra spaces</a:t>
            </a:r>
          </a:p>
          <a:p>
            <a:r>
              <a:rPr lang="en-US" dirty="0"/>
              <a:t>Remove URLs</a:t>
            </a:r>
          </a:p>
          <a:p>
            <a:r>
              <a:rPr lang="en-US" dirty="0"/>
              <a:t>Remove HTML encodings</a:t>
            </a:r>
          </a:p>
          <a:p>
            <a:r>
              <a:rPr lang="en-US" dirty="0"/>
              <a:t>Remove usernames</a:t>
            </a:r>
          </a:p>
          <a:p>
            <a:r>
              <a:rPr lang="en-US" dirty="0"/>
              <a:t>Remove punctuation, number and emojis</a:t>
            </a:r>
          </a:p>
          <a:p>
            <a:r>
              <a:rPr lang="en-US" dirty="0"/>
              <a:t>Remove </a:t>
            </a:r>
            <a:r>
              <a:rPr lang="en-US" dirty="0" err="1"/>
              <a:t>stopwords</a:t>
            </a:r>
            <a:endParaRPr lang="en-US" dirty="0"/>
          </a:p>
          <a:p>
            <a:r>
              <a:rPr lang="en-US" dirty="0"/>
              <a:t>Lemmatize words</a:t>
            </a:r>
          </a:p>
          <a:p>
            <a:r>
              <a:rPr lang="en-US" dirty="0"/>
              <a:t>Remove duplicate words</a:t>
            </a:r>
          </a:p>
        </p:txBody>
      </p:sp>
      <p:pic>
        <p:nvPicPr>
          <p:cNvPr id="3" name="Picture 2">
            <a:extLst>
              <a:ext uri="{FF2B5EF4-FFF2-40B4-BE49-F238E27FC236}">
                <a16:creationId xmlns:a16="http://schemas.microsoft.com/office/drawing/2014/main" id="{E03EF1F9-04C7-CB50-E8A3-A49F8CDEF893}"/>
              </a:ext>
            </a:extLst>
          </p:cNvPr>
          <p:cNvPicPr>
            <a:picLocks noChangeAspect="1"/>
          </p:cNvPicPr>
          <p:nvPr/>
        </p:nvPicPr>
        <p:blipFill>
          <a:blip r:embed="rId2"/>
          <a:stretch>
            <a:fillRect/>
          </a:stretch>
        </p:blipFill>
        <p:spPr>
          <a:xfrm>
            <a:off x="5724897" y="2891146"/>
            <a:ext cx="5985956" cy="3741223"/>
          </a:xfrm>
          <a:prstGeom prst="rect">
            <a:avLst/>
          </a:prstGeom>
        </p:spPr>
      </p:pic>
    </p:spTree>
    <p:extLst>
      <p:ext uri="{BB962C8B-B14F-4D97-AF65-F5344CB8AC3E}">
        <p14:creationId xmlns:p14="http://schemas.microsoft.com/office/powerpoint/2010/main" val="232298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651D-536A-6E3B-B114-2362544806C5}"/>
              </a:ext>
            </a:extLst>
          </p:cNvPr>
          <p:cNvSpPr>
            <a:spLocks noGrp="1"/>
          </p:cNvSpPr>
          <p:nvPr>
            <p:ph type="title"/>
          </p:nvPr>
        </p:nvSpPr>
        <p:spPr/>
        <p:txBody>
          <a:bodyPr/>
          <a:lstStyle/>
          <a:p>
            <a:r>
              <a:rPr lang="en-US" dirty="0"/>
              <a:t>DATA PREPROCESSING</a:t>
            </a:r>
          </a:p>
        </p:txBody>
      </p:sp>
      <p:sp>
        <p:nvSpPr>
          <p:cNvPr id="10" name="Content Placeholder 9">
            <a:extLst>
              <a:ext uri="{FF2B5EF4-FFF2-40B4-BE49-F238E27FC236}">
                <a16:creationId xmlns:a16="http://schemas.microsoft.com/office/drawing/2014/main" id="{15C81982-0505-B038-650C-11FCCCEE10DD}"/>
              </a:ext>
            </a:extLst>
          </p:cNvPr>
          <p:cNvSpPr>
            <a:spLocks noGrp="1"/>
          </p:cNvSpPr>
          <p:nvPr>
            <p:ph idx="1"/>
          </p:nvPr>
        </p:nvSpPr>
        <p:spPr>
          <a:xfrm>
            <a:off x="6907236" y="1825625"/>
            <a:ext cx="4446563" cy="4351338"/>
          </a:xfrm>
        </p:spPr>
        <p:txBody>
          <a:bodyPr>
            <a:normAutofit/>
          </a:bodyPr>
          <a:lstStyle/>
          <a:p>
            <a:pPr marL="0" indent="0">
              <a:buNone/>
            </a:pPr>
            <a:r>
              <a:rPr lang="en-PH" sz="2000" b="0" i="0" dirty="0">
                <a:solidFill>
                  <a:srgbClr val="374151"/>
                </a:solidFill>
                <a:effectLst/>
                <a:latin typeface="Söhne"/>
              </a:rPr>
              <a:t>The code snippet utilizes </a:t>
            </a:r>
            <a:r>
              <a:rPr lang="en-PH" sz="2000" b="0" i="0" dirty="0" err="1">
                <a:solidFill>
                  <a:srgbClr val="374151"/>
                </a:solidFill>
                <a:effectLst/>
                <a:latin typeface="Söhne"/>
              </a:rPr>
              <a:t>TextBlob</a:t>
            </a:r>
            <a:r>
              <a:rPr lang="en-PH" sz="2000" b="0" i="0" dirty="0">
                <a:solidFill>
                  <a:srgbClr val="374151"/>
                </a:solidFill>
                <a:effectLst/>
                <a:latin typeface="Söhne"/>
              </a:rPr>
              <a:t> library to analyze sentiment polarity of text data. It calculates the polarity score for each sentence in the '</a:t>
            </a:r>
            <a:r>
              <a:rPr lang="en-PH" sz="2000" b="0" i="0" dirty="0" err="1">
                <a:solidFill>
                  <a:srgbClr val="374151"/>
                </a:solidFill>
                <a:effectLst/>
                <a:latin typeface="Söhne"/>
              </a:rPr>
              <a:t>clean_sentence_training</a:t>
            </a:r>
            <a:r>
              <a:rPr lang="en-PH" sz="2000" b="0" i="0" dirty="0">
                <a:solidFill>
                  <a:srgbClr val="374151"/>
                </a:solidFill>
                <a:effectLst/>
                <a:latin typeface="Söhne"/>
              </a:rPr>
              <a:t>' column and categorizes it into positive, partially positive, neutral, partially negative, or negative sentiment based on predefined thresholds. A sample of five rows including the cleaned sentence, polarity score, and sentiment category is displayed.</a:t>
            </a:r>
            <a:endParaRPr lang="en-US" sz="2000" dirty="0"/>
          </a:p>
        </p:txBody>
      </p:sp>
      <p:pic>
        <p:nvPicPr>
          <p:cNvPr id="11" name="Picture 10">
            <a:extLst>
              <a:ext uri="{FF2B5EF4-FFF2-40B4-BE49-F238E27FC236}">
                <a16:creationId xmlns:a16="http://schemas.microsoft.com/office/drawing/2014/main" id="{7155DD49-E1BE-2BAA-6CBD-DC50CC9138FB}"/>
              </a:ext>
            </a:extLst>
          </p:cNvPr>
          <p:cNvPicPr>
            <a:picLocks noChangeAspect="1"/>
          </p:cNvPicPr>
          <p:nvPr/>
        </p:nvPicPr>
        <p:blipFill>
          <a:blip r:embed="rId2"/>
          <a:stretch>
            <a:fillRect/>
          </a:stretch>
        </p:blipFill>
        <p:spPr>
          <a:xfrm>
            <a:off x="732693" y="1931010"/>
            <a:ext cx="5981232" cy="3738270"/>
          </a:xfrm>
          <a:prstGeom prst="rect">
            <a:avLst/>
          </a:prstGeom>
        </p:spPr>
      </p:pic>
    </p:spTree>
    <p:extLst>
      <p:ext uri="{BB962C8B-B14F-4D97-AF65-F5344CB8AC3E}">
        <p14:creationId xmlns:p14="http://schemas.microsoft.com/office/powerpoint/2010/main" val="3582780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DCDD-E2B2-287E-F17B-B0DC7E5C26D7}"/>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8CECD2D5-5997-8690-D7D5-879B9B8EE4AE}"/>
              </a:ext>
            </a:extLst>
          </p:cNvPr>
          <p:cNvSpPr>
            <a:spLocks noGrp="1"/>
          </p:cNvSpPr>
          <p:nvPr>
            <p:ph idx="1"/>
          </p:nvPr>
        </p:nvSpPr>
        <p:spPr>
          <a:xfrm>
            <a:off x="838199" y="1825625"/>
            <a:ext cx="10515599" cy="4351338"/>
          </a:xfrm>
        </p:spPr>
        <p:txBody>
          <a:bodyPr>
            <a:normAutofit/>
          </a:bodyPr>
          <a:lstStyle/>
          <a:p>
            <a:pPr marL="0" indent="0">
              <a:buNone/>
            </a:pPr>
            <a:r>
              <a:rPr lang="en-US" sz="2000" dirty="0"/>
              <a:t>Demonstrates the process of cleaning text data, analyzing sentiment using </a:t>
            </a:r>
            <a:r>
              <a:rPr lang="en-US" sz="2000" dirty="0" err="1"/>
              <a:t>TextBlob</a:t>
            </a:r>
            <a:r>
              <a:rPr lang="en-US" sz="2000" dirty="0"/>
              <a:t>, and saving the results to a CSV file. It applies text cleaning techniques and calculates the sentiment polarity score for each sentence. The resulting data, including the cleaned sentence, polarity score, and sentiment category, is then saved to a CSV file.</a:t>
            </a:r>
          </a:p>
        </p:txBody>
      </p:sp>
      <p:pic>
        <p:nvPicPr>
          <p:cNvPr id="4" name="Picture 3">
            <a:extLst>
              <a:ext uri="{FF2B5EF4-FFF2-40B4-BE49-F238E27FC236}">
                <a16:creationId xmlns:a16="http://schemas.microsoft.com/office/drawing/2014/main" id="{C6D3B29B-4D63-40BB-377E-AB4F735B176D}"/>
              </a:ext>
            </a:extLst>
          </p:cNvPr>
          <p:cNvPicPr>
            <a:picLocks noChangeAspect="1"/>
          </p:cNvPicPr>
          <p:nvPr/>
        </p:nvPicPr>
        <p:blipFill>
          <a:blip r:embed="rId2"/>
          <a:stretch>
            <a:fillRect/>
          </a:stretch>
        </p:blipFill>
        <p:spPr>
          <a:xfrm>
            <a:off x="1521812" y="3036247"/>
            <a:ext cx="9148371" cy="3456628"/>
          </a:xfrm>
          <a:prstGeom prst="rect">
            <a:avLst/>
          </a:prstGeom>
        </p:spPr>
      </p:pic>
    </p:spTree>
    <p:extLst>
      <p:ext uri="{BB962C8B-B14F-4D97-AF65-F5344CB8AC3E}">
        <p14:creationId xmlns:p14="http://schemas.microsoft.com/office/powerpoint/2010/main" val="146951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797A-6EB6-95E7-3EC3-E4C0F7203931}"/>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2C89B927-0B19-2CF0-F26E-8766ADC68848}"/>
              </a:ext>
            </a:extLst>
          </p:cNvPr>
          <p:cNvSpPr>
            <a:spLocks noGrp="1"/>
          </p:cNvSpPr>
          <p:nvPr>
            <p:ph idx="1"/>
          </p:nvPr>
        </p:nvSpPr>
        <p:spPr/>
        <p:txBody>
          <a:bodyPr>
            <a:normAutofit/>
          </a:bodyPr>
          <a:lstStyle/>
          <a:p>
            <a:pPr marL="0" indent="0">
              <a:buNone/>
            </a:pPr>
            <a:r>
              <a:rPr lang="en-PH" sz="2000" dirty="0">
                <a:solidFill>
                  <a:srgbClr val="374151"/>
                </a:solidFill>
                <a:latin typeface="Söhne"/>
              </a:rPr>
              <a:t>P</a:t>
            </a:r>
            <a:r>
              <a:rPr lang="en-PH" sz="2000" b="0" i="0" dirty="0">
                <a:solidFill>
                  <a:srgbClr val="374151"/>
                </a:solidFill>
                <a:effectLst/>
                <a:latin typeface="Söhne"/>
              </a:rPr>
              <a:t>resents a histogram visualization of the length of sentences categorized based on sentiment using </a:t>
            </a:r>
            <a:r>
              <a:rPr lang="en-PH" sz="2000" b="0" i="0" dirty="0" err="1">
                <a:solidFill>
                  <a:srgbClr val="374151"/>
                </a:solidFill>
                <a:effectLst/>
                <a:latin typeface="Söhne"/>
              </a:rPr>
              <a:t>TextBlob</a:t>
            </a:r>
            <a:r>
              <a:rPr lang="en-PH" sz="2000" b="0" i="0" dirty="0">
                <a:solidFill>
                  <a:srgbClr val="374151"/>
                </a:solidFill>
                <a:effectLst/>
                <a:latin typeface="Söhne"/>
              </a:rPr>
              <a:t>. The plot consists of five subplots, each representing a sentiment category: Positive, Partially Positive, Neutral, Partially Negative, and Negative. The x-axis represents the length of the sentences, and the y-axis represents the frequency of sentences with a particular length. The histogram for the "Partially Positive" sentiment category shows a higher frequency compared to the other sentiment categories, indicating that the majority of sentences in the dataset fall into this category.</a:t>
            </a:r>
            <a:endParaRPr lang="en-US" sz="2000" dirty="0"/>
          </a:p>
        </p:txBody>
      </p:sp>
      <p:pic>
        <p:nvPicPr>
          <p:cNvPr id="4" name="Picture 3">
            <a:extLst>
              <a:ext uri="{FF2B5EF4-FFF2-40B4-BE49-F238E27FC236}">
                <a16:creationId xmlns:a16="http://schemas.microsoft.com/office/drawing/2014/main" id="{54E2FBAF-77B3-6C06-1610-96B19709DF99}"/>
              </a:ext>
            </a:extLst>
          </p:cNvPr>
          <p:cNvPicPr>
            <a:picLocks noChangeAspect="1"/>
          </p:cNvPicPr>
          <p:nvPr/>
        </p:nvPicPr>
        <p:blipFill>
          <a:blip r:embed="rId2"/>
          <a:stretch>
            <a:fillRect/>
          </a:stretch>
        </p:blipFill>
        <p:spPr>
          <a:xfrm>
            <a:off x="1667082" y="3752603"/>
            <a:ext cx="8857835" cy="2424360"/>
          </a:xfrm>
          <a:prstGeom prst="rect">
            <a:avLst/>
          </a:prstGeom>
        </p:spPr>
      </p:pic>
    </p:spTree>
    <p:extLst>
      <p:ext uri="{BB962C8B-B14F-4D97-AF65-F5344CB8AC3E}">
        <p14:creationId xmlns:p14="http://schemas.microsoft.com/office/powerpoint/2010/main" val="186481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92ABA-07F3-CD4B-D80B-B5D864DB4580}"/>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BB07791F-70CF-1912-0625-517A3170E0F4}"/>
              </a:ext>
            </a:extLst>
          </p:cNvPr>
          <p:cNvSpPr>
            <a:spLocks noGrp="1"/>
          </p:cNvSpPr>
          <p:nvPr>
            <p:ph idx="1"/>
          </p:nvPr>
        </p:nvSpPr>
        <p:spPr/>
        <p:txBody>
          <a:bodyPr>
            <a:normAutofit/>
          </a:bodyPr>
          <a:lstStyle/>
          <a:p>
            <a:pPr marL="0" indent="0">
              <a:buNone/>
            </a:pPr>
            <a:r>
              <a:rPr lang="en-PH" sz="2000" dirty="0">
                <a:solidFill>
                  <a:srgbClr val="374151"/>
                </a:solidFill>
                <a:latin typeface="Söhne"/>
              </a:rPr>
              <a:t>V</a:t>
            </a:r>
            <a:r>
              <a:rPr lang="en-PH" sz="2000" b="0" i="0" dirty="0">
                <a:solidFill>
                  <a:srgbClr val="374151"/>
                </a:solidFill>
                <a:effectLst/>
                <a:latin typeface="Söhne"/>
              </a:rPr>
              <a:t>isualizes the distribution of the average word length in sentences categorized by sentiment using </a:t>
            </a:r>
            <a:r>
              <a:rPr lang="en-PH" sz="2000" b="0" i="0" dirty="0" err="1">
                <a:solidFill>
                  <a:srgbClr val="374151"/>
                </a:solidFill>
                <a:effectLst/>
                <a:latin typeface="Söhne"/>
              </a:rPr>
              <a:t>TextBlob</a:t>
            </a:r>
            <a:r>
              <a:rPr lang="en-PH" sz="2000" b="0" i="0" dirty="0">
                <a:solidFill>
                  <a:srgbClr val="374151"/>
                </a:solidFill>
                <a:effectLst/>
                <a:latin typeface="Söhne"/>
              </a:rPr>
              <a:t>. The plot consists of five subplots, each representing a sentiment category: Positive, Partially Positive, Neutral, Partially Negative, and Negative. The x-axis represents the average word length, and the y-axis represents the density of sentences with a specific average word length. The histogram for the "Neutral" sentiment category exhibits a higher density compared to the other sentiment categories, indicating that sentences categorized as "Neutral" tend to have a higher average word length.</a:t>
            </a:r>
            <a:endParaRPr lang="en-US" sz="2000" dirty="0"/>
          </a:p>
        </p:txBody>
      </p:sp>
      <p:pic>
        <p:nvPicPr>
          <p:cNvPr id="4" name="Picture 3">
            <a:extLst>
              <a:ext uri="{FF2B5EF4-FFF2-40B4-BE49-F238E27FC236}">
                <a16:creationId xmlns:a16="http://schemas.microsoft.com/office/drawing/2014/main" id="{757957F0-A111-42FF-5E61-E92AF629F902}"/>
              </a:ext>
            </a:extLst>
          </p:cNvPr>
          <p:cNvPicPr>
            <a:picLocks noChangeAspect="1"/>
          </p:cNvPicPr>
          <p:nvPr/>
        </p:nvPicPr>
        <p:blipFill>
          <a:blip r:embed="rId2"/>
          <a:stretch>
            <a:fillRect/>
          </a:stretch>
        </p:blipFill>
        <p:spPr>
          <a:xfrm>
            <a:off x="1493229" y="3886178"/>
            <a:ext cx="9205541" cy="2606697"/>
          </a:xfrm>
          <a:prstGeom prst="rect">
            <a:avLst/>
          </a:prstGeom>
        </p:spPr>
      </p:pic>
    </p:spTree>
    <p:extLst>
      <p:ext uri="{BB962C8B-B14F-4D97-AF65-F5344CB8AC3E}">
        <p14:creationId xmlns:p14="http://schemas.microsoft.com/office/powerpoint/2010/main" val="1492568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7745-35CC-B72B-10C2-1FB77174E98B}"/>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8738AE72-9D29-ED6E-709F-E7EC0EC3B5C1}"/>
              </a:ext>
            </a:extLst>
          </p:cNvPr>
          <p:cNvSpPr>
            <a:spLocks noGrp="1"/>
          </p:cNvSpPr>
          <p:nvPr>
            <p:ph idx="1"/>
          </p:nvPr>
        </p:nvSpPr>
        <p:spPr/>
        <p:txBody>
          <a:bodyPr>
            <a:normAutofit/>
          </a:bodyPr>
          <a:lstStyle/>
          <a:p>
            <a:pPr marL="0" indent="0">
              <a:buNone/>
            </a:pPr>
            <a:r>
              <a:rPr lang="en-US" sz="2000" dirty="0"/>
              <a:t>Visualizes the distribution of sentiment labels using a horizontal bar chart. The y-axis represents the sentiment labels (Partially Positive, Partially Negative, Neutral, Positive, Negative), and the x-axis represents the count of each sentiment label in the dataset. The chart provides a quick overview of the distribution of sentiment labels, with the highest count belonging to the "Partially Positive" category (534 occurrences), followed by "Partially Negative" (238 occurrences), "Neutral" (189 occurrences), "Positive" (27 occurrences), and "Negative" (12 occurrences).</a:t>
            </a:r>
          </a:p>
          <a:p>
            <a:pPr marL="0" indent="0">
              <a:buNone/>
            </a:pPr>
            <a:r>
              <a:rPr lang="en-US" sz="2000" dirty="0"/>
              <a:t>Additionally, the percentages of each sentiment label are displayed below the bar chart. These percentages indicate the proportion of each sentiment label in the dataset. For example, "Partially Positive" accounts for 53.40% of the dataset, "Partially Negative" accounts for 23.80%, "Neutral" accounts for 18.90%, "Positive" accounts for 2.70%, and "Negative" accounts for 1.20%.</a:t>
            </a:r>
            <a:br>
              <a:rPr lang="en-US" sz="2000" dirty="0"/>
            </a:br>
            <a:endParaRPr lang="en-US" sz="2000" dirty="0"/>
          </a:p>
          <a:p>
            <a:endParaRPr lang="en-US" sz="2000" dirty="0"/>
          </a:p>
        </p:txBody>
      </p:sp>
    </p:spTree>
    <p:extLst>
      <p:ext uri="{BB962C8B-B14F-4D97-AF65-F5344CB8AC3E}">
        <p14:creationId xmlns:p14="http://schemas.microsoft.com/office/powerpoint/2010/main" val="337689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7745-35CC-B72B-10C2-1FB77174E98B}"/>
              </a:ext>
            </a:extLst>
          </p:cNvPr>
          <p:cNvSpPr>
            <a:spLocks noGrp="1"/>
          </p:cNvSpPr>
          <p:nvPr>
            <p:ph type="title"/>
          </p:nvPr>
        </p:nvSpPr>
        <p:spPr/>
        <p:txBody>
          <a:bodyPr/>
          <a:lstStyle/>
          <a:p>
            <a:r>
              <a:rPr lang="en-US" dirty="0"/>
              <a:t>EXPLORATORY DATA ANALYSIS</a:t>
            </a:r>
          </a:p>
        </p:txBody>
      </p:sp>
      <p:pic>
        <p:nvPicPr>
          <p:cNvPr id="4" name="Picture 3">
            <a:extLst>
              <a:ext uri="{FF2B5EF4-FFF2-40B4-BE49-F238E27FC236}">
                <a16:creationId xmlns:a16="http://schemas.microsoft.com/office/drawing/2014/main" id="{4EC923B5-17E6-C375-BFF0-C3513E83A645}"/>
              </a:ext>
            </a:extLst>
          </p:cNvPr>
          <p:cNvPicPr>
            <a:picLocks noChangeAspect="1"/>
          </p:cNvPicPr>
          <p:nvPr/>
        </p:nvPicPr>
        <p:blipFill>
          <a:blip r:embed="rId2"/>
          <a:stretch>
            <a:fillRect/>
          </a:stretch>
        </p:blipFill>
        <p:spPr>
          <a:xfrm>
            <a:off x="0" y="2345664"/>
            <a:ext cx="4680912" cy="2915653"/>
          </a:xfrm>
          <a:prstGeom prst="rect">
            <a:avLst/>
          </a:prstGeom>
        </p:spPr>
      </p:pic>
      <p:pic>
        <p:nvPicPr>
          <p:cNvPr id="5" name="Picture 4">
            <a:extLst>
              <a:ext uri="{FF2B5EF4-FFF2-40B4-BE49-F238E27FC236}">
                <a16:creationId xmlns:a16="http://schemas.microsoft.com/office/drawing/2014/main" id="{572534CB-B08F-7A05-EC60-A5A379A24567}"/>
              </a:ext>
            </a:extLst>
          </p:cNvPr>
          <p:cNvPicPr>
            <a:picLocks noChangeAspect="1"/>
          </p:cNvPicPr>
          <p:nvPr/>
        </p:nvPicPr>
        <p:blipFill>
          <a:blip r:embed="rId3"/>
          <a:stretch>
            <a:fillRect/>
          </a:stretch>
        </p:blipFill>
        <p:spPr>
          <a:xfrm>
            <a:off x="4419600" y="1976277"/>
            <a:ext cx="7772400" cy="3876336"/>
          </a:xfrm>
          <a:prstGeom prst="rect">
            <a:avLst/>
          </a:prstGeom>
        </p:spPr>
      </p:pic>
    </p:spTree>
    <p:extLst>
      <p:ext uri="{BB962C8B-B14F-4D97-AF65-F5344CB8AC3E}">
        <p14:creationId xmlns:p14="http://schemas.microsoft.com/office/powerpoint/2010/main" val="1053075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643</Words>
  <Application>Microsoft Macintosh PowerPoint</Application>
  <PresentationFormat>Widescreen</PresentationFormat>
  <Paragraphs>31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Söhne</vt:lpstr>
      <vt:lpstr>Office Theme</vt:lpstr>
      <vt:lpstr> Skytrax Review Analysis: Unleashing Sentiment Insights from Airline Feedback</vt:lpstr>
      <vt:lpstr>WEB SCRAPING</vt:lpstr>
      <vt:lpstr>DATA PREPROCESSING</vt:lpstr>
      <vt:lpstr>DATA PREPROCESSING</vt:lpstr>
      <vt:lpstr>DATA PREPROCESSING</vt:lpstr>
      <vt:lpstr>EXPLORATORY DATA ANALYSIS</vt:lpstr>
      <vt:lpstr>EXPLORATORY DATA ANALYSIS</vt:lpstr>
      <vt:lpstr>EXPLORATORY DATA ANALYSIS</vt:lpstr>
      <vt:lpstr>EXPLORATORY DATA ANALYSIS</vt:lpstr>
      <vt:lpstr>EXPLORATORY DATA ANALYSIS</vt:lpstr>
      <vt:lpstr>EXPLORATORY DATA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Susan Robinson</dc:creator>
  <cp:lastModifiedBy>Jefferson Costales</cp:lastModifiedBy>
  <cp:revision>7</cp:revision>
  <dcterms:created xsi:type="dcterms:W3CDTF">2022-12-06T11:13:27Z</dcterms:created>
  <dcterms:modified xsi:type="dcterms:W3CDTF">2023-05-24T08:28:17Z</dcterms:modified>
</cp:coreProperties>
</file>